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sldIdLst>
    <p:sldId id="258" r:id="rId5"/>
    <p:sldId id="265" r:id="rId6"/>
    <p:sldId id="266" r:id="rId7"/>
    <p:sldId id="267" r:id="rId8"/>
    <p:sldId id="264" r:id="rId9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8">
          <p15:clr>
            <a:srgbClr val="A4A3A4"/>
          </p15:clr>
        </p15:guide>
        <p15:guide id="2" pos="35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A9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>
        <p:scale>
          <a:sx n="76" d="100"/>
          <a:sy n="76" d="100"/>
        </p:scale>
        <p:origin x="1236" y="-192"/>
      </p:cViewPr>
      <p:guideLst>
        <p:guide orient="horz" pos="358"/>
        <p:guide pos="35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F42FFA-F925-41CC-9FDC-967239BEB641}" type="datetimeFigureOut">
              <a:rPr lang="nl-BE" smtClean="0"/>
              <a:pPr/>
              <a:t>3/08/2017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E1EA6-B8E8-4C25-8A6C-EA04019A5719}" type="slidenum">
              <a:rPr lang="nl-BE" smtClean="0"/>
              <a:pPr/>
              <a:t>‹#›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D693E-755B-4116-AD77-12DE3E3F38B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D693E-755B-4116-AD77-12DE3E3F38B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D693E-755B-4116-AD77-12DE3E3F38B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D693E-755B-4116-AD77-12DE3E3F38B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het opmaakprofiel van de modelondertitel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D82D3-117D-364D-B0DC-A75BD866F606}" type="datetimeFigureOut">
              <a:rPr lang="nl-NL" smtClean="0"/>
              <a:pPr/>
              <a:t>3-8-2017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CFFE-34E0-704C-A5A6-2FAFB4AE9F6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1633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D82D3-117D-364D-B0DC-A75BD866F606}" type="datetimeFigureOut">
              <a:rPr lang="nl-NL" smtClean="0"/>
              <a:pPr/>
              <a:t>3-8-2017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CFFE-34E0-704C-A5A6-2FAFB4AE9F6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8944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D82D3-117D-364D-B0DC-A75BD866F606}" type="datetimeFigureOut">
              <a:rPr lang="nl-NL" smtClean="0"/>
              <a:pPr/>
              <a:t>3-8-2017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CFFE-34E0-704C-A5A6-2FAFB4AE9F6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7893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D82D3-117D-364D-B0DC-A75BD866F606}" type="datetimeFigureOut">
              <a:rPr lang="nl-NL" smtClean="0"/>
              <a:pPr/>
              <a:t>3-8-2017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CFFE-34E0-704C-A5A6-2FAFB4AE9F6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1479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D82D3-117D-364D-B0DC-A75BD866F606}" type="datetimeFigureOut">
              <a:rPr lang="nl-NL" smtClean="0"/>
              <a:pPr/>
              <a:t>3-8-2017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CFFE-34E0-704C-A5A6-2FAFB4AE9F6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8336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D82D3-117D-364D-B0DC-A75BD866F606}" type="datetimeFigureOut">
              <a:rPr lang="nl-NL" smtClean="0"/>
              <a:pPr/>
              <a:t>3-8-2017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CFFE-34E0-704C-A5A6-2FAFB4AE9F6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7444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D82D3-117D-364D-B0DC-A75BD866F606}" type="datetimeFigureOut">
              <a:rPr lang="nl-NL" smtClean="0"/>
              <a:pPr/>
              <a:t>3-8-2017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CFFE-34E0-704C-A5A6-2FAFB4AE9F6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2597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D82D3-117D-364D-B0DC-A75BD866F606}" type="datetimeFigureOut">
              <a:rPr lang="nl-NL" smtClean="0"/>
              <a:pPr/>
              <a:t>3-8-2017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CFFE-34E0-704C-A5A6-2FAFB4AE9F6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5907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D82D3-117D-364D-B0DC-A75BD866F606}" type="datetimeFigureOut">
              <a:rPr lang="nl-NL" smtClean="0"/>
              <a:pPr/>
              <a:t>3-8-2017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CFFE-34E0-704C-A5A6-2FAFB4AE9F6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2251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D82D3-117D-364D-B0DC-A75BD866F606}" type="datetimeFigureOut">
              <a:rPr lang="nl-NL" smtClean="0"/>
              <a:pPr/>
              <a:t>3-8-2017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CFFE-34E0-704C-A5A6-2FAFB4AE9F6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68025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D82D3-117D-364D-B0DC-A75BD866F606}" type="datetimeFigureOut">
              <a:rPr lang="nl-NL" smtClean="0"/>
              <a:pPr/>
              <a:t>3-8-2017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CFFE-34E0-704C-A5A6-2FAFB4AE9F6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6416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d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mc:AlternateContent xmlns:mc="http://schemas.openxmlformats.org/markup-compatibility/2006">
          <mc:Choice xmlns="" xmlns:mv="urn:schemas-microsoft-com:mac:vml" xmlns:ma="http://schemas.microsoft.com/office/mac/drawingml/2008/main" Requires="ma">
            <a:blipFill dpi="0" rotWithShape="0">
              <a:blip r:embed="rId19"/>
              <a:srcRect/>
              <a:stretch>
                <a:fillRect/>
              </a:stretch>
            </a:blipFill>
          </mc:Choice>
          <mc:Fallback>
            <a:blipFill dpi="0" rotWithShape="0">
              <a:blip r:embed="rId20"/>
              <a:srcRect/>
              <a:stretch>
                <a:fillRect/>
              </a:stretch>
            </a:blipFill>
          </mc:Fallback>
        </mc:AlternateContent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D82D3-117D-364D-B0DC-A75BD866F606}" type="datetimeFigureOut">
              <a:rPr lang="nl-NL" smtClean="0"/>
              <a:pPr/>
              <a:t>3-8-2017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BCFFE-34E0-704C-A5A6-2FAFB4AE9F6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9511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6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10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/>
          <p:nvPr/>
        </p:nvSpPr>
        <p:spPr>
          <a:xfrm>
            <a:off x="1576782" y="236197"/>
            <a:ext cx="5557419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 eaLnBrk="0" hangingPunct="0"/>
            <a:r>
              <a:rPr lang="nl-BE" sz="2800" dirty="0">
                <a:solidFill>
                  <a:schemeClr val="tx1">
                    <a:alpha val="40000"/>
                  </a:schemeClr>
                </a:solidFill>
              </a:rPr>
              <a:t>Plaatsinginstructie </a:t>
            </a:r>
            <a:r>
              <a:rPr lang="nl-BE" sz="2800" dirty="0" err="1">
                <a:solidFill>
                  <a:schemeClr val="tx1">
                    <a:alpha val="40000"/>
                  </a:schemeClr>
                </a:solidFill>
              </a:rPr>
              <a:t>Silenzio</a:t>
            </a:r>
            <a:r>
              <a:rPr lang="nl-BE" sz="2800" dirty="0">
                <a:solidFill>
                  <a:schemeClr val="tx1">
                    <a:alpha val="40000"/>
                  </a:schemeClr>
                </a:solidFill>
              </a:rPr>
              <a:t> Retro ‘ZR’</a:t>
            </a:r>
          </a:p>
          <a:p>
            <a:pPr algn="ctr" eaLnBrk="0" hangingPunct="0"/>
            <a:r>
              <a:rPr lang="nl-BE" sz="2800" dirty="0">
                <a:solidFill>
                  <a:schemeClr val="tx1">
                    <a:alpha val="40000"/>
                  </a:schemeClr>
                </a:solidFill>
              </a:rPr>
              <a:t>met sierrooster</a:t>
            </a:r>
            <a:endParaRPr lang="nl-NL" sz="2800" dirty="0">
              <a:solidFill>
                <a:schemeClr val="tx1">
                  <a:alpha val="40000"/>
                </a:schemeClr>
              </a:solidFill>
            </a:endParaRPr>
          </a:p>
        </p:txBody>
      </p:sp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539552" y="1922585"/>
          <a:ext cx="3196202" cy="230433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1962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0867">
                <a:tc>
                  <a:txBody>
                    <a:bodyPr/>
                    <a:lstStyle/>
                    <a:p>
                      <a:r>
                        <a:rPr lang="nl-BE" noProof="0" dirty="0"/>
                        <a:t>Inhoud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867">
                <a:tc>
                  <a:txBody>
                    <a:bodyPr/>
                    <a:lstStyle/>
                    <a:p>
                      <a:r>
                        <a:rPr lang="nl-BE" noProof="0"/>
                        <a:t>Plaatsing</a:t>
                      </a:r>
                      <a:r>
                        <a:rPr lang="nl-BE" baseline="0" noProof="0"/>
                        <a:t> - PVC buis</a:t>
                      </a:r>
                      <a:endParaRPr lang="nl-BE" noProof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8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Plaatsing - Klep &amp; binnendeel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08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kern="120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Resultaat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08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noProof="0" dirty="0"/>
                        <a:t>Bediening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6587644" y="1922585"/>
            <a:ext cx="2483848" cy="3301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grayscl/>
          </a:blip>
          <a:srcRect/>
          <a:stretch>
            <a:fillRect/>
          </a:stretch>
        </p:blipFill>
        <p:spPr bwMode="auto">
          <a:xfrm>
            <a:off x="4164875" y="2049887"/>
            <a:ext cx="2276850" cy="3147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/>
          <p:nvPr/>
        </p:nvSpPr>
        <p:spPr>
          <a:xfrm>
            <a:off x="111032" y="142852"/>
            <a:ext cx="2953053" cy="4462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300" dirty="0" err="1">
                <a:solidFill>
                  <a:schemeClr val="tx1">
                    <a:alpha val="40000"/>
                  </a:schemeClr>
                </a:solidFill>
                <a:latin typeface="Arial"/>
                <a:cs typeface="Arial"/>
              </a:rPr>
              <a:t>Plaatsing</a:t>
            </a:r>
            <a:r>
              <a:rPr lang="en-GB" sz="2300" dirty="0">
                <a:solidFill>
                  <a:schemeClr val="tx1">
                    <a:alpha val="40000"/>
                  </a:schemeClr>
                </a:solidFill>
                <a:latin typeface="Arial"/>
                <a:cs typeface="Arial"/>
              </a:rPr>
              <a:t> – PVC </a:t>
            </a:r>
            <a:r>
              <a:rPr lang="en-GB" sz="2300" dirty="0" err="1">
                <a:solidFill>
                  <a:schemeClr val="tx1">
                    <a:alpha val="40000"/>
                  </a:schemeClr>
                </a:solidFill>
                <a:latin typeface="Arial"/>
                <a:cs typeface="Arial"/>
              </a:rPr>
              <a:t>buis</a:t>
            </a:r>
            <a:endParaRPr lang="nl-NL" sz="2300" dirty="0">
              <a:solidFill>
                <a:schemeClr val="tx1">
                  <a:alpha val="4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Rectangle 9"/>
          <p:cNvSpPr/>
          <p:nvPr/>
        </p:nvSpPr>
        <p:spPr>
          <a:xfrm>
            <a:off x="111032" y="4108368"/>
            <a:ext cx="143520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1100" dirty="0"/>
              <a:t>Kleef de meegeleverde zwelband op de PVC buis aan de zijde waar de mousse gelijk zit met de buis.</a:t>
            </a:r>
            <a:endParaRPr lang="en-US" sz="1100" b="1" dirty="0"/>
          </a:p>
        </p:txBody>
      </p:sp>
      <p:sp>
        <p:nvSpPr>
          <p:cNvPr id="33" name="Tekstvak 32"/>
          <p:cNvSpPr txBox="1"/>
          <p:nvPr/>
        </p:nvSpPr>
        <p:spPr>
          <a:xfrm>
            <a:off x="539552" y="714413"/>
            <a:ext cx="344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1</a:t>
            </a:r>
          </a:p>
        </p:txBody>
      </p:sp>
      <p:sp>
        <p:nvSpPr>
          <p:cNvPr id="34" name="Tekstvak 33"/>
          <p:cNvSpPr txBox="1"/>
          <p:nvPr/>
        </p:nvSpPr>
        <p:spPr>
          <a:xfrm>
            <a:off x="539552" y="3666741"/>
            <a:ext cx="344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2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5884021" y="705121"/>
            <a:ext cx="344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3</a:t>
            </a:r>
          </a:p>
        </p:txBody>
      </p:sp>
      <p:sp>
        <p:nvSpPr>
          <p:cNvPr id="45" name="Tekstvak 44"/>
          <p:cNvSpPr txBox="1"/>
          <p:nvPr/>
        </p:nvSpPr>
        <p:spPr>
          <a:xfrm>
            <a:off x="5884021" y="3739036"/>
            <a:ext cx="344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4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96560" y="3663794"/>
            <a:ext cx="2377225" cy="2117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 l="14040"/>
          <a:stretch>
            <a:fillRect/>
          </a:stretch>
        </p:blipFill>
        <p:spPr bwMode="auto">
          <a:xfrm>
            <a:off x="1546236" y="4230945"/>
            <a:ext cx="1250324" cy="1322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9"/>
          <p:cNvSpPr/>
          <p:nvPr/>
        </p:nvSpPr>
        <p:spPr>
          <a:xfrm>
            <a:off x="111032" y="1074453"/>
            <a:ext cx="1435204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1100" dirty="0"/>
              <a:t>Voor deze opstelling moet de muur een opening aan de binnenzijde hebben van Ø250mm tot aan de buitenmuur. De buitenmuur moet een opening hebben van Ø150mm</a:t>
            </a:r>
            <a:endParaRPr lang="en-US" sz="11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35469" y="899159"/>
            <a:ext cx="832698" cy="1956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6" name="Rechte verbindingslijn met pijl 25"/>
          <p:cNvCxnSpPr/>
          <p:nvPr/>
        </p:nvCxnSpPr>
        <p:spPr>
          <a:xfrm flipV="1">
            <a:off x="1789749" y="1623060"/>
            <a:ext cx="0" cy="48768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Rechte verbindingslijn met pijl 27"/>
          <p:cNvCxnSpPr/>
          <p:nvPr/>
        </p:nvCxnSpPr>
        <p:spPr>
          <a:xfrm flipV="1">
            <a:off x="2796560" y="1714500"/>
            <a:ext cx="0" cy="32004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kstvak 29"/>
          <p:cNvSpPr txBox="1"/>
          <p:nvPr/>
        </p:nvSpPr>
        <p:spPr>
          <a:xfrm rot="16200000">
            <a:off x="1431355" y="1721867"/>
            <a:ext cx="5008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100" dirty="0"/>
              <a:t>Ø250</a:t>
            </a:r>
          </a:p>
        </p:txBody>
      </p:sp>
      <p:sp>
        <p:nvSpPr>
          <p:cNvPr id="31" name="Tekstvak 30"/>
          <p:cNvSpPr txBox="1"/>
          <p:nvPr/>
        </p:nvSpPr>
        <p:spPr>
          <a:xfrm rot="16200000">
            <a:off x="2438168" y="1742702"/>
            <a:ext cx="5008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100" dirty="0"/>
              <a:t>Ø150</a:t>
            </a:r>
          </a:p>
        </p:txBody>
      </p:sp>
      <p:cxnSp>
        <p:nvCxnSpPr>
          <p:cNvPr id="40" name="Rechte verbindingslijn met pijl 39"/>
          <p:cNvCxnSpPr/>
          <p:nvPr/>
        </p:nvCxnSpPr>
        <p:spPr>
          <a:xfrm>
            <a:off x="2072640" y="4230945"/>
            <a:ext cx="0" cy="3276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40002" y="415775"/>
            <a:ext cx="1287741" cy="2624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7" name="Rechte verbindingslijn met pijl 36"/>
          <p:cNvCxnSpPr/>
          <p:nvPr/>
        </p:nvCxnSpPr>
        <p:spPr>
          <a:xfrm>
            <a:off x="7179308" y="1744980"/>
            <a:ext cx="37073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25370" y="3261271"/>
            <a:ext cx="1231950" cy="2594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1" name="Rechte verbindingslijn met pijl 40"/>
          <p:cNvCxnSpPr/>
          <p:nvPr/>
        </p:nvCxnSpPr>
        <p:spPr>
          <a:xfrm flipH="1">
            <a:off x="8724734" y="4558605"/>
            <a:ext cx="34861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3" name="Rectangle 9"/>
          <p:cNvSpPr/>
          <p:nvPr/>
        </p:nvSpPr>
        <p:spPr>
          <a:xfrm>
            <a:off x="5744104" y="1069061"/>
            <a:ext cx="143520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1100" dirty="0"/>
              <a:t>Schuif de PVC buis in </a:t>
            </a:r>
          </a:p>
          <a:p>
            <a:r>
              <a:rPr lang="nl-BE" sz="1100" dirty="0"/>
              <a:t>de wand met de zwelband tot aan de buitenmuur. Zorg dat de mousse zit zoals op de figuur.</a:t>
            </a:r>
            <a:endParaRPr lang="en-US" sz="1100" dirty="0"/>
          </a:p>
        </p:txBody>
      </p:sp>
      <p:sp>
        <p:nvSpPr>
          <p:cNvPr id="44" name="Rectangle 9"/>
          <p:cNvSpPr/>
          <p:nvPr/>
        </p:nvSpPr>
        <p:spPr>
          <a:xfrm>
            <a:off x="5744104" y="4108368"/>
            <a:ext cx="143520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1100" dirty="0"/>
              <a:t>Schuif het sierrooster</a:t>
            </a:r>
          </a:p>
          <a:p>
            <a:r>
              <a:rPr lang="nl-BE" sz="1100" dirty="0"/>
              <a:t>in de opening van Ø150mm. Deze stap mag ook als </a:t>
            </a:r>
            <a:r>
              <a:rPr lang="nl-BE" sz="1100"/>
              <a:t>laatste gebeuren.</a:t>
            </a:r>
            <a:endParaRPr lang="en-US" sz="1100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884021" y="2177057"/>
            <a:ext cx="1240254" cy="1238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3" descr="C:\Documents and Settings\JSU\My Documents\My Pictures\Microsoft Mediagalerie\j0434750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93567" y="2546598"/>
            <a:ext cx="412438" cy="412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/>
          <p:nvPr/>
        </p:nvSpPr>
        <p:spPr>
          <a:xfrm>
            <a:off x="111032" y="142852"/>
            <a:ext cx="4063933" cy="4462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300" dirty="0" err="1">
                <a:solidFill>
                  <a:schemeClr val="tx1">
                    <a:alpha val="40000"/>
                  </a:schemeClr>
                </a:solidFill>
                <a:latin typeface="Arial"/>
                <a:cs typeface="Arial"/>
              </a:rPr>
              <a:t>Plaatsing</a:t>
            </a:r>
            <a:r>
              <a:rPr lang="en-GB" sz="2300" dirty="0">
                <a:solidFill>
                  <a:schemeClr val="tx1">
                    <a:alpha val="40000"/>
                  </a:schemeClr>
                </a:solidFill>
                <a:latin typeface="Arial"/>
                <a:cs typeface="Arial"/>
              </a:rPr>
              <a:t> – </a:t>
            </a:r>
            <a:r>
              <a:rPr lang="en-GB" sz="2300" dirty="0" err="1">
                <a:solidFill>
                  <a:schemeClr val="tx1">
                    <a:alpha val="40000"/>
                  </a:schemeClr>
                </a:solidFill>
                <a:latin typeface="Arial"/>
                <a:cs typeface="Arial"/>
              </a:rPr>
              <a:t>klep</a:t>
            </a:r>
            <a:r>
              <a:rPr lang="en-GB" sz="2300" dirty="0">
                <a:solidFill>
                  <a:schemeClr val="tx1">
                    <a:alpha val="40000"/>
                  </a:schemeClr>
                </a:solidFill>
                <a:latin typeface="Arial"/>
                <a:cs typeface="Arial"/>
              </a:rPr>
              <a:t> &amp; </a:t>
            </a:r>
            <a:r>
              <a:rPr lang="en-GB" sz="2300" dirty="0" err="1">
                <a:solidFill>
                  <a:schemeClr val="tx1">
                    <a:alpha val="40000"/>
                  </a:schemeClr>
                </a:solidFill>
                <a:latin typeface="Arial"/>
                <a:cs typeface="Arial"/>
              </a:rPr>
              <a:t>binnendeel</a:t>
            </a:r>
            <a:endParaRPr lang="nl-NL" sz="2300" dirty="0">
              <a:solidFill>
                <a:schemeClr val="tx1">
                  <a:alpha val="4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Rectangle 9"/>
          <p:cNvSpPr/>
          <p:nvPr/>
        </p:nvSpPr>
        <p:spPr>
          <a:xfrm>
            <a:off x="111032" y="4108368"/>
            <a:ext cx="143520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1100" dirty="0"/>
              <a:t>De PVC buis kan nu worden opgekit met de binnenmuur.</a:t>
            </a:r>
            <a:endParaRPr lang="en-US" sz="1100" b="1" dirty="0"/>
          </a:p>
        </p:txBody>
      </p:sp>
      <p:sp>
        <p:nvSpPr>
          <p:cNvPr id="33" name="Tekstvak 32"/>
          <p:cNvSpPr txBox="1"/>
          <p:nvPr/>
        </p:nvSpPr>
        <p:spPr>
          <a:xfrm>
            <a:off x="539552" y="714413"/>
            <a:ext cx="344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5</a:t>
            </a:r>
          </a:p>
        </p:txBody>
      </p:sp>
      <p:sp>
        <p:nvSpPr>
          <p:cNvPr id="34" name="Tekstvak 33"/>
          <p:cNvSpPr txBox="1"/>
          <p:nvPr/>
        </p:nvSpPr>
        <p:spPr>
          <a:xfrm>
            <a:off x="539552" y="3666741"/>
            <a:ext cx="344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6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5884021" y="705121"/>
            <a:ext cx="344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7</a:t>
            </a:r>
          </a:p>
        </p:txBody>
      </p:sp>
      <p:sp>
        <p:nvSpPr>
          <p:cNvPr id="45" name="Tekstvak 44"/>
          <p:cNvSpPr txBox="1"/>
          <p:nvPr/>
        </p:nvSpPr>
        <p:spPr>
          <a:xfrm>
            <a:off x="5884021" y="3739036"/>
            <a:ext cx="344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8</a:t>
            </a:r>
          </a:p>
        </p:txBody>
      </p:sp>
      <p:sp>
        <p:nvSpPr>
          <p:cNvPr id="22" name="Rectangle 9"/>
          <p:cNvSpPr/>
          <p:nvPr/>
        </p:nvSpPr>
        <p:spPr>
          <a:xfrm>
            <a:off x="111032" y="1074453"/>
            <a:ext cx="143520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1100" dirty="0"/>
              <a:t>Schuif de klep in de mousse. Let er op dat het lipje op de ring naar boven is gericht en naar de buitenmuur.   </a:t>
            </a:r>
            <a:endParaRPr lang="en-US" sz="11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6236" y="1083745"/>
            <a:ext cx="2378392" cy="1959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3" name="Rechte verbindingslijn met pijl 22"/>
          <p:cNvCxnSpPr/>
          <p:nvPr/>
        </p:nvCxnSpPr>
        <p:spPr>
          <a:xfrm>
            <a:off x="1296837" y="1920240"/>
            <a:ext cx="37073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87231" y="3666741"/>
            <a:ext cx="2037397" cy="207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5"/>
          <a:srcRect l="29840" r="29840"/>
          <a:stretch>
            <a:fillRect/>
          </a:stretch>
        </p:blipFill>
        <p:spPr bwMode="auto">
          <a:xfrm>
            <a:off x="1546236" y="5008833"/>
            <a:ext cx="434262" cy="1077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Ovaal 24"/>
          <p:cNvSpPr/>
          <p:nvPr/>
        </p:nvSpPr>
        <p:spPr>
          <a:xfrm>
            <a:off x="2150343" y="3899148"/>
            <a:ext cx="1519461" cy="1518107"/>
          </a:xfrm>
          <a:prstGeom prst="ellipse">
            <a:avLst/>
          </a:prstGeom>
          <a:noFill/>
          <a:ln w="76200">
            <a:solidFill>
              <a:srgbClr val="78A94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27" name="Rechte verbindingslijn met pijl 26"/>
          <p:cNvCxnSpPr/>
          <p:nvPr/>
        </p:nvCxnSpPr>
        <p:spPr>
          <a:xfrm flipH="1">
            <a:off x="1929091" y="5257117"/>
            <a:ext cx="518704" cy="290243"/>
          </a:xfrm>
          <a:prstGeom prst="straightConnector1">
            <a:avLst/>
          </a:prstGeom>
          <a:ln w="19050">
            <a:solidFill>
              <a:srgbClr val="78A94F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05269" y="594952"/>
            <a:ext cx="1993796" cy="2650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6" name="Rechte verbindingslijn met pijl 35"/>
          <p:cNvCxnSpPr/>
          <p:nvPr/>
        </p:nvCxnSpPr>
        <p:spPr>
          <a:xfrm flipV="1">
            <a:off x="7343037" y="2251710"/>
            <a:ext cx="370736" cy="2209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19901" y="3364540"/>
            <a:ext cx="2001951" cy="2721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8" name="Rechte verbindingslijn met pijl 37"/>
          <p:cNvCxnSpPr/>
          <p:nvPr/>
        </p:nvCxnSpPr>
        <p:spPr>
          <a:xfrm flipV="1">
            <a:off x="6786933" y="4995384"/>
            <a:ext cx="370736" cy="2209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6"/>
          <a:srcRect l="9297" t="47036" r="82672" b="46838"/>
          <a:stretch>
            <a:fillRect/>
          </a:stretch>
        </p:blipFill>
        <p:spPr bwMode="auto">
          <a:xfrm>
            <a:off x="7154339" y="2021206"/>
            <a:ext cx="160126" cy="16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B8C4C4"/>
              </a:clrFrom>
              <a:clrTo>
                <a:srgbClr val="B8C4C4">
                  <a:alpha val="0"/>
                </a:srgbClr>
              </a:clrTo>
            </a:clrChange>
          </a:blip>
          <a:srcRect l="9297" t="47036" r="82672" b="46838"/>
          <a:stretch>
            <a:fillRect/>
          </a:stretch>
        </p:blipFill>
        <p:spPr bwMode="auto">
          <a:xfrm>
            <a:off x="7668318" y="2300765"/>
            <a:ext cx="160126" cy="16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2" name="Rechte verbindingslijn met pijl 31"/>
          <p:cNvCxnSpPr/>
          <p:nvPr/>
        </p:nvCxnSpPr>
        <p:spPr>
          <a:xfrm flipV="1">
            <a:off x="6819901" y="2030730"/>
            <a:ext cx="370736" cy="2209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Rechte verbindingslijn met pijl 42"/>
          <p:cNvCxnSpPr/>
          <p:nvPr/>
        </p:nvCxnSpPr>
        <p:spPr>
          <a:xfrm flipV="1">
            <a:off x="7190637" y="5257117"/>
            <a:ext cx="370736" cy="2209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4078" y="2183607"/>
            <a:ext cx="1219274" cy="1162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Ovaal 43"/>
          <p:cNvSpPr/>
          <p:nvPr/>
        </p:nvSpPr>
        <p:spPr>
          <a:xfrm>
            <a:off x="437662" y="2183607"/>
            <a:ext cx="859175" cy="85982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46" name="Picture 3" descr="C:\Documents and Settings\JSU\My Documents\My Pictures\Microsoft Mediagalerie\j0434750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68060" y="3039309"/>
            <a:ext cx="412438" cy="412438"/>
          </a:xfrm>
          <a:prstGeom prst="rect">
            <a:avLst/>
          </a:prstGeom>
          <a:noFill/>
        </p:spPr>
      </p:pic>
      <p:sp>
        <p:nvSpPr>
          <p:cNvPr id="47" name="Rectangle 9"/>
          <p:cNvSpPr/>
          <p:nvPr/>
        </p:nvSpPr>
        <p:spPr>
          <a:xfrm>
            <a:off x="5570065" y="1074453"/>
            <a:ext cx="14352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1100" dirty="0"/>
              <a:t>Schroef de basisplaat van de </a:t>
            </a:r>
            <a:r>
              <a:rPr lang="nl-BE" sz="1100" dirty="0" err="1"/>
              <a:t>Silenzio</a:t>
            </a:r>
            <a:r>
              <a:rPr lang="nl-BE" sz="1100" dirty="0"/>
              <a:t> vast met de meegeleverde schroeven 6x.   </a:t>
            </a:r>
            <a:endParaRPr lang="en-US" sz="1100" b="1" dirty="0"/>
          </a:p>
        </p:txBody>
      </p:sp>
      <p:sp>
        <p:nvSpPr>
          <p:cNvPr id="48" name="Rectangle 9"/>
          <p:cNvSpPr/>
          <p:nvPr/>
        </p:nvSpPr>
        <p:spPr>
          <a:xfrm>
            <a:off x="5570065" y="4108368"/>
            <a:ext cx="143520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1100" dirty="0"/>
              <a:t>Schuif het deksel in de geleiders. Zorg dat alles mooi klikt.</a:t>
            </a:r>
            <a:endParaRPr lang="en-US" sz="11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45720" y="1745660"/>
            <a:ext cx="2483848" cy="3301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1"/>
          <p:cNvSpPr/>
          <p:nvPr/>
        </p:nvSpPr>
        <p:spPr>
          <a:xfrm>
            <a:off x="111032" y="142852"/>
            <a:ext cx="1428596" cy="4462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300" dirty="0" err="1">
                <a:solidFill>
                  <a:schemeClr val="tx1">
                    <a:alpha val="40000"/>
                  </a:schemeClr>
                </a:solidFill>
                <a:latin typeface="Arial"/>
                <a:cs typeface="Arial"/>
              </a:rPr>
              <a:t>Resultaat</a:t>
            </a:r>
            <a:endParaRPr lang="nl-NL" sz="2300" dirty="0">
              <a:solidFill>
                <a:schemeClr val="tx1">
                  <a:alpha val="4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2" name="Rectangle 9"/>
          <p:cNvSpPr/>
          <p:nvPr/>
        </p:nvSpPr>
        <p:spPr>
          <a:xfrm>
            <a:off x="1172311" y="1376328"/>
            <a:ext cx="2142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dirty="0"/>
              <a:t>Binnenaanzicht</a:t>
            </a:r>
            <a:endParaRPr lang="en-US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05166" y="1872962"/>
            <a:ext cx="2276850" cy="3147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9"/>
          <p:cNvSpPr/>
          <p:nvPr/>
        </p:nvSpPr>
        <p:spPr>
          <a:xfrm>
            <a:off x="5375911" y="1376328"/>
            <a:ext cx="2142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dirty="0"/>
              <a:t>Buitenaanzicht</a:t>
            </a:r>
            <a:endParaRPr lang="en-US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www.do2learn.com/picturecards/images/imageschedule/hand_l.gif"/>
          <p:cNvPicPr>
            <a:picLocks noChangeAspect="1" noChangeArrowheads="1"/>
          </p:cNvPicPr>
          <p:nvPr/>
        </p:nvPicPr>
        <p:blipFill>
          <a:blip r:embed="rId2"/>
          <a:srcRect l="20098" t="17051" r="14751"/>
          <a:stretch>
            <a:fillRect/>
          </a:stretch>
        </p:blipFill>
        <p:spPr bwMode="auto">
          <a:xfrm rot="20232631">
            <a:off x="8491625" y="4275489"/>
            <a:ext cx="533388" cy="679099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111032" y="172014"/>
            <a:ext cx="1494320" cy="4462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300" dirty="0" err="1">
                <a:solidFill>
                  <a:schemeClr val="tx1">
                    <a:alpha val="40000"/>
                  </a:schemeClr>
                </a:solidFill>
                <a:latin typeface="Arial"/>
                <a:cs typeface="Arial"/>
              </a:rPr>
              <a:t>Bediening</a:t>
            </a:r>
            <a:endParaRPr lang="nl-NL" sz="2300" dirty="0">
              <a:solidFill>
                <a:schemeClr val="tx1">
                  <a:alpha val="40000"/>
                </a:schemeClr>
              </a:solidFill>
              <a:latin typeface="Arial"/>
              <a:cs typeface="Arial"/>
            </a:endParaRPr>
          </a:p>
        </p:txBody>
      </p:sp>
      <p:grpSp>
        <p:nvGrpSpPr>
          <p:cNvPr id="3" name="Groep 25"/>
          <p:cNvGrpSpPr/>
          <p:nvPr/>
        </p:nvGrpSpPr>
        <p:grpSpPr>
          <a:xfrm>
            <a:off x="256298" y="1492438"/>
            <a:ext cx="683502" cy="4149995"/>
            <a:chOff x="2604870" y="1492438"/>
            <a:chExt cx="683502" cy="4149995"/>
          </a:xfrm>
        </p:grpSpPr>
        <p:pic>
          <p:nvPicPr>
            <p:cNvPr id="22" name="Picture 1"/>
            <p:cNvPicPr>
              <a:picLocks noChangeAspect="1" noChangeArrowheads="1"/>
            </p:cNvPicPr>
            <p:nvPr/>
          </p:nvPicPr>
          <p:blipFill>
            <a:blip r:embed="rId3"/>
            <a:srcRect r="64782"/>
            <a:stretch>
              <a:fillRect/>
            </a:stretch>
          </p:blipFill>
          <p:spPr bwMode="auto">
            <a:xfrm>
              <a:off x="2604870" y="1711674"/>
              <a:ext cx="512980" cy="3621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>
              <a:lum contrast="-10000"/>
            </a:blip>
            <a:srcRect l="52171" b="7088"/>
            <a:stretch>
              <a:fillRect/>
            </a:stretch>
          </p:blipFill>
          <p:spPr bwMode="auto">
            <a:xfrm>
              <a:off x="2814216" y="1492438"/>
              <a:ext cx="474156" cy="4149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Tekstvak 5"/>
          <p:cNvSpPr txBox="1"/>
          <p:nvPr/>
        </p:nvSpPr>
        <p:spPr>
          <a:xfrm>
            <a:off x="1378156" y="1123106"/>
            <a:ext cx="13777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Open +/- 35mm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450144" y="1123106"/>
            <a:ext cx="828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Dicht</a:t>
            </a:r>
            <a:endParaRPr lang="nl-BE" sz="1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/>
          <a:srcRect l="12367" t="11037" r="15758" b="5517"/>
          <a:stretch>
            <a:fillRect/>
          </a:stretch>
        </p:blipFill>
        <p:spPr bwMode="auto">
          <a:xfrm>
            <a:off x="7507809" y="2435179"/>
            <a:ext cx="1296393" cy="146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Rechte verbindingslijn met pijl 8"/>
          <p:cNvCxnSpPr/>
          <p:nvPr/>
        </p:nvCxnSpPr>
        <p:spPr>
          <a:xfrm flipV="1">
            <a:off x="8156006" y="3361155"/>
            <a:ext cx="360040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Rechte verbindingslijn met pijl 9"/>
          <p:cNvCxnSpPr/>
          <p:nvPr/>
        </p:nvCxnSpPr>
        <p:spPr>
          <a:xfrm flipV="1">
            <a:off x="7507809" y="2921171"/>
            <a:ext cx="360040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4" name="Groep 24"/>
          <p:cNvGrpSpPr/>
          <p:nvPr/>
        </p:nvGrpSpPr>
        <p:grpSpPr>
          <a:xfrm>
            <a:off x="1404232" y="1492438"/>
            <a:ext cx="928864" cy="4146848"/>
            <a:chOff x="798235" y="1492438"/>
            <a:chExt cx="928864" cy="4146848"/>
          </a:xfrm>
        </p:grpSpPr>
        <p:grpSp>
          <p:nvGrpSpPr>
            <p:cNvPr id="5" name="Groep 22"/>
            <p:cNvGrpSpPr/>
            <p:nvPr/>
          </p:nvGrpSpPr>
          <p:grpSpPr>
            <a:xfrm>
              <a:off x="798235" y="1711674"/>
              <a:ext cx="769232" cy="3621145"/>
              <a:chOff x="798235" y="1711674"/>
              <a:chExt cx="769232" cy="3621145"/>
            </a:xfrm>
          </p:grpSpPr>
          <p:pic>
            <p:nvPicPr>
              <p:cNvPr id="8193" name="Picture 1"/>
              <p:cNvPicPr>
                <a:picLocks noChangeAspect="1" noChangeArrowheads="1"/>
              </p:cNvPicPr>
              <p:nvPr/>
            </p:nvPicPr>
            <p:blipFill>
              <a:blip r:embed="rId3"/>
              <a:srcRect r="47189"/>
              <a:stretch>
                <a:fillRect/>
              </a:stretch>
            </p:blipFill>
            <p:spPr bwMode="auto">
              <a:xfrm>
                <a:off x="798235" y="1711674"/>
                <a:ext cx="769232" cy="36211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15" name="Rechte verbindingslijn met pijl 14"/>
              <p:cNvCxnSpPr/>
              <p:nvPr/>
            </p:nvCxnSpPr>
            <p:spPr>
              <a:xfrm>
                <a:off x="916671" y="1813229"/>
                <a:ext cx="266180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6">
              <a:lum contrast="-10000"/>
            </a:blip>
            <a:srcRect l="53241" r="6715"/>
            <a:stretch>
              <a:fillRect/>
            </a:stretch>
          </p:blipFill>
          <p:spPr bwMode="auto">
            <a:xfrm>
              <a:off x="1216819" y="1492438"/>
              <a:ext cx="510280" cy="4146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" name="Tekstvak 15"/>
          <p:cNvSpPr txBox="1"/>
          <p:nvPr/>
        </p:nvSpPr>
        <p:spPr>
          <a:xfrm>
            <a:off x="6792108" y="2012856"/>
            <a:ext cx="27277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400" dirty="0"/>
              <a:t>Enkel Handbediening</a:t>
            </a:r>
          </a:p>
        </p:txBody>
      </p:sp>
      <p:pic>
        <p:nvPicPr>
          <p:cNvPr id="17" name="Picture 3" descr="C:\Documents and Settings\JSU\My Documents\My Pictures\Microsoft Mediagalerie\j0434750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15965" y="3974221"/>
            <a:ext cx="412438" cy="412438"/>
          </a:xfrm>
          <a:prstGeom prst="rect">
            <a:avLst/>
          </a:prstGeom>
          <a:noFill/>
        </p:spPr>
      </p:pic>
      <p:sp>
        <p:nvSpPr>
          <p:cNvPr id="18" name="Tekstvak 17"/>
          <p:cNvSpPr txBox="1"/>
          <p:nvPr/>
        </p:nvSpPr>
        <p:spPr>
          <a:xfrm>
            <a:off x="7299903" y="4343553"/>
            <a:ext cx="17122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/>
              <a:t>Bedienen op </a:t>
            </a:r>
          </a:p>
          <a:p>
            <a:r>
              <a:rPr lang="nl-BE" sz="1400" dirty="0"/>
              <a:t>de plaats van </a:t>
            </a:r>
          </a:p>
          <a:p>
            <a:r>
              <a:rPr lang="nl-BE" sz="1400" dirty="0"/>
              <a:t>de pijlen!</a:t>
            </a:r>
          </a:p>
        </p:txBody>
      </p:sp>
      <p:grpSp>
        <p:nvGrpSpPr>
          <p:cNvPr id="8" name="Groep 29"/>
          <p:cNvGrpSpPr/>
          <p:nvPr/>
        </p:nvGrpSpPr>
        <p:grpSpPr>
          <a:xfrm>
            <a:off x="2803780" y="1492438"/>
            <a:ext cx="1395136" cy="4146848"/>
            <a:chOff x="3126772" y="1492438"/>
            <a:chExt cx="1395136" cy="4146848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8"/>
            <a:srcRect r="33946"/>
            <a:stretch>
              <a:fillRect/>
            </a:stretch>
          </p:blipFill>
          <p:spPr bwMode="auto">
            <a:xfrm>
              <a:off x="3126772" y="1656836"/>
              <a:ext cx="1051528" cy="3621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4"/>
            <p:cNvPicPr>
              <a:picLocks noChangeAspect="1" noChangeArrowheads="1"/>
            </p:cNvPicPr>
            <p:nvPr/>
          </p:nvPicPr>
          <p:blipFill>
            <a:blip r:embed="rId6">
              <a:lum contrast="-10000"/>
            </a:blip>
            <a:srcRect l="53241" r="6715"/>
            <a:stretch>
              <a:fillRect/>
            </a:stretch>
          </p:blipFill>
          <p:spPr bwMode="auto">
            <a:xfrm>
              <a:off x="4011628" y="1492438"/>
              <a:ext cx="510280" cy="4146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Groep 41"/>
          <p:cNvGrpSpPr/>
          <p:nvPr/>
        </p:nvGrpSpPr>
        <p:grpSpPr>
          <a:xfrm>
            <a:off x="4687957" y="1492438"/>
            <a:ext cx="1664770" cy="4146848"/>
            <a:chOff x="4571922" y="1492438"/>
            <a:chExt cx="1664770" cy="4146848"/>
          </a:xfrm>
        </p:grpSpPr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8"/>
            <a:srcRect r="25986"/>
            <a:stretch>
              <a:fillRect/>
            </a:stretch>
          </p:blipFill>
          <p:spPr bwMode="auto">
            <a:xfrm>
              <a:off x="4571922" y="1656836"/>
              <a:ext cx="1178244" cy="3621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4"/>
            <p:cNvPicPr>
              <a:picLocks noChangeAspect="1" noChangeArrowheads="1"/>
            </p:cNvPicPr>
            <p:nvPr/>
          </p:nvPicPr>
          <p:blipFill>
            <a:blip r:embed="rId6">
              <a:lum contrast="-10000"/>
            </a:blip>
            <a:srcRect l="53241" r="6715"/>
            <a:stretch>
              <a:fillRect/>
            </a:stretch>
          </p:blipFill>
          <p:spPr bwMode="auto">
            <a:xfrm>
              <a:off x="5726412" y="1492438"/>
              <a:ext cx="510280" cy="4146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" name="Tekstvak 32"/>
          <p:cNvSpPr txBox="1"/>
          <p:nvPr/>
        </p:nvSpPr>
        <p:spPr>
          <a:xfrm>
            <a:off x="2803780" y="984026"/>
            <a:ext cx="1884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Harder trekken om volledig uit te schuiven</a:t>
            </a:r>
          </a:p>
        </p:txBody>
      </p:sp>
      <p:cxnSp>
        <p:nvCxnSpPr>
          <p:cNvPr id="34" name="Rechte verbindingslijn met pijl 33"/>
          <p:cNvCxnSpPr/>
          <p:nvPr/>
        </p:nvCxnSpPr>
        <p:spPr>
          <a:xfrm>
            <a:off x="3003550" y="1813229"/>
            <a:ext cx="575632" cy="0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Draaiende pijl 37"/>
          <p:cNvSpPr/>
          <p:nvPr/>
        </p:nvSpPr>
        <p:spPr>
          <a:xfrm rot="17743215" flipH="1">
            <a:off x="5417921" y="3375568"/>
            <a:ext cx="307327" cy="375836"/>
          </a:xfrm>
          <a:prstGeom prst="circular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41" name="Tekstvak 40"/>
          <p:cNvSpPr txBox="1"/>
          <p:nvPr/>
        </p:nvSpPr>
        <p:spPr>
          <a:xfrm>
            <a:off x="5220138" y="707607"/>
            <a:ext cx="18841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Zwarte hendel naar beneden of boven duwen (</a:t>
            </a:r>
            <a:r>
              <a:rPr lang="nl-BE" sz="1200" dirty="0" err="1"/>
              <a:t>afh</a:t>
            </a:r>
            <a:r>
              <a:rPr lang="nl-BE" sz="1200" dirty="0"/>
              <a:t>. L of R) om los te maken.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PT_HOME OF OXYG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6AE6C2ECD34C4EB506BEDD07422760" ma:contentTypeVersion="0" ma:contentTypeDescription="Create a new document." ma:contentTypeScope="" ma:versionID="6473850c1d1c498d5c3ce26890c634dd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E93C6893-CB3C-4FD9-BC55-01C0D67CCAB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E0FAAF5-F463-44C6-ACA9-BCC459EF732B}">
  <ds:schemaRefs>
    <ds:schemaRef ds:uri="http://purl.org/dc/elements/1.1/"/>
    <ds:schemaRef ds:uri="http://schemas.microsoft.com/office/2006/documentManagement/types"/>
    <ds:schemaRef ds:uri="http://www.w3.org/XML/1998/namespace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7665F6BA-989D-458C-A397-FBFAFE0D0E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PPT_HOME OF OXYGEN</Template>
  <TotalTime>9166</TotalTime>
  <Words>238</Words>
  <Application>Microsoft Office PowerPoint</Application>
  <PresentationFormat>On-screen Show (4:3)</PresentationFormat>
  <Paragraphs>45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PPT_HOME OF OXYGEN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 Silenzio ZR</dc:title>
  <dc:creator>Jonas Serru</dc:creator>
  <cp:lastModifiedBy>Walter.Suvee@sigairhandling.be</cp:lastModifiedBy>
  <cp:revision>160</cp:revision>
  <dcterms:created xsi:type="dcterms:W3CDTF">2013-01-15T08:15:59Z</dcterms:created>
  <dcterms:modified xsi:type="dcterms:W3CDTF">2017-08-03T11:16:47Z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0x0101001C6AE6C2ECD34C4EB506BEDD07422760</vt:lpwstr>
  </property>
  <property fmtid="{D5CDD505-2E9C-101B-9397-08002B2CF9AE}" pid="3" name="Context Create Timestamp">
    <vt:lpwstr>24/01/2013 14:37:26</vt:lpwstr>
  </property>
  <property fmtid="{D5CDD505-2E9C-101B-9397-08002B2CF9AE}" pid="4" name="versionInfo">
    <vt:lpwstr>C.2</vt:lpwstr>
  </property>
  <property fmtid="{D5CDD505-2E9C-101B-9397-08002B2CF9AE}" pid="5" name="Context Last Modified Timestamp">
    <vt:lpwstr>26/04/2016 15:55:05</vt:lpwstr>
  </property>
  <property fmtid="{D5CDD505-2E9C-101B-9397-08002B2CF9AE}" pid="6" name="Type">
    <vt:lpwstr>Document</vt:lpwstr>
  </property>
  <property fmtid="{D5CDD505-2E9C-101B-9397-08002B2CF9AE}" pid="7" name="lifeCycleState">
    <vt:lpwstr>Released</vt:lpwstr>
  </property>
  <property fmtid="{D5CDD505-2E9C-101B-9397-08002B2CF9AE}" pid="8" name="Document number">
    <vt:lpwstr>0000001490</vt:lpwstr>
  </property>
  <property fmtid="{D5CDD505-2E9C-101B-9397-08002B2CF9AE}" pid="9" name="wtname">
    <vt:lpwstr>PI Silenzio Retro ZR</vt:lpwstr>
  </property>
  <property fmtid="{D5CDD505-2E9C-101B-9397-08002B2CF9AE}" pid="10" name="Document Type">
    <vt:lpwstr>Document</vt:lpwstr>
  </property>
  <property fmtid="{D5CDD505-2E9C-101B-9397-08002B2CF9AE}" pid="11" name="organization">
    <vt:lpwstr>Vero-Duco</vt:lpwstr>
  </property>
  <property fmtid="{D5CDD505-2E9C-101B-9397-08002B2CF9AE}" pid="12" name="Context Creator">
    <vt:lpwstr>Administrator Organization</vt:lpwstr>
  </property>
  <property fmtid="{D5CDD505-2E9C-101B-9397-08002B2CF9AE}" pid="13" name="Context Number">
    <vt:lpwstr/>
  </property>
  <property fmtid="{D5CDD505-2E9C-101B-9397-08002B2CF9AE}" pid="14" name="RevisionInfo">
    <vt:lpwstr>C</vt:lpwstr>
  </property>
  <property fmtid="{D5CDD505-2E9C-101B-9397-08002B2CF9AE}" pid="15" name="Context Template">
    <vt:lpwstr>Vero-Duco</vt:lpwstr>
  </property>
  <property fmtid="{D5CDD505-2E9C-101B-9397-08002B2CF9AE}" pid="16" name="context">
    <vt:lpwstr>Duco Products</vt:lpwstr>
  </property>
  <property fmtid="{D5CDD505-2E9C-101B-9397-08002B2CF9AE}" pid="17" name="URL">
    <vt:lpwstr>http://plm.duco.int/Windchill/servlet/WindchillGW/wt.fv.master.StandardMasterService/doDirectDownload/PI%20Silenzio%20Retro%20ZR.pptx?folderId=2568799&amp;userid=4938570&amp;adId=4551781&amp;fileName=000000000786fb&amp;refsize=1510032&amp;mime=application/vnd.openxmlformats-</vt:lpwstr>
  </property>
  <property fmtid="{D5CDD505-2E9C-101B-9397-08002B2CF9AE}" pid="18" name="obid">
    <vt:lpwstr>VR:wt.doc.WTDocument:4551764:789423846-1352387683284-1651958235-58-129-16-172@plm.duco.int</vt:lpwstr>
  </property>
</Properties>
</file>